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90" r:id="rId5"/>
    <p:sldId id="291" r:id="rId6"/>
    <p:sldId id="268" r:id="rId7"/>
    <p:sldId id="270" r:id="rId8"/>
    <p:sldId id="271" r:id="rId9"/>
    <p:sldId id="287" r:id="rId10"/>
    <p:sldId id="282" r:id="rId11"/>
    <p:sldId id="283" r:id="rId12"/>
    <p:sldId id="284" r:id="rId13"/>
    <p:sldId id="288" r:id="rId14"/>
    <p:sldId id="285" r:id="rId15"/>
    <p:sldId id="286" r:id="rId16"/>
    <p:sldId id="280" r:id="rId17"/>
    <p:sldId id="275" r:id="rId18"/>
    <p:sldId id="278" r:id="rId19"/>
    <p:sldId id="277" r:id="rId20"/>
    <p:sldId id="289" r:id="rId21"/>
    <p:sldId id="279" r:id="rId22"/>
    <p:sldId id="292" r:id="rId23"/>
  </p:sldIdLst>
  <p:sldSz cx="11522075" cy="64801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F20"/>
    <a:srgbClr val="FBFBFB"/>
    <a:srgbClr val="E40521"/>
    <a:srgbClr val="ECEBEC"/>
    <a:srgbClr val="FF0000"/>
    <a:srgbClr val="F8F8F7"/>
    <a:srgbClr val="F9F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22" autoAdjust="0"/>
  </p:normalViewPr>
  <p:slideViewPr>
    <p:cSldViewPr>
      <p:cViewPr varScale="1">
        <p:scale>
          <a:sx n="122" d="100"/>
          <a:sy n="122" d="100"/>
        </p:scale>
        <p:origin x="1080" y="96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32" y="-11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587F9-8A55-4FF2-9887-38CA6161193D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6708-2A28-46DF-A8B2-08DD2AD20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CBD91-0D6A-48E6-8BBE-29B1098CC996}" type="datetimeFigureOut">
              <a:rPr lang="en-US" smtClean="0"/>
              <a:t>7/17/2018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47769-9A30-4133-BBCC-0F86BCEC1D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9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>
          <a:gsLst>
            <a:gs pos="0">
              <a:srgbClr val="ECEBEC"/>
            </a:gs>
            <a:gs pos="10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nd hoek zelfde zijde rechthoek 19"/>
          <p:cNvSpPr/>
          <p:nvPr userDrawn="1"/>
        </p:nvSpPr>
        <p:spPr>
          <a:xfrm>
            <a:off x="0" y="6048399"/>
            <a:ext cx="11522075" cy="431776"/>
          </a:xfrm>
          <a:prstGeom prst="round2SameRect">
            <a:avLst>
              <a:gd name="adj1" fmla="val 24970"/>
              <a:gd name="adj2" fmla="val 0"/>
            </a:avLst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437" y="2087959"/>
            <a:ext cx="5256584" cy="936104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rgbClr val="E4052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437" y="3240087"/>
            <a:ext cx="5256584" cy="432048"/>
          </a:xfr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pic>
        <p:nvPicPr>
          <p:cNvPr id="2054" name="Picture 6" descr="e:\Users\Studio Max\Desktop\ISBW content\NCOI-15-04-ISBW-by-RVDA-14960yyyy-fla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28" y="431775"/>
            <a:ext cx="5750241" cy="60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Users\Studio Max\Desktop\ISBW content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8" y="431775"/>
            <a:ext cx="3744416" cy="10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8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ussenslide nieuw hoofdstuk">
    <p:bg>
      <p:bgPr>
        <a:gradFill>
          <a:gsLst>
            <a:gs pos="0">
              <a:srgbClr val="ECEBEC"/>
            </a:gs>
            <a:gs pos="10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nd hoek zelfde zijde rechthoek 19"/>
          <p:cNvSpPr/>
          <p:nvPr userDrawn="1"/>
        </p:nvSpPr>
        <p:spPr>
          <a:xfrm>
            <a:off x="0" y="6048399"/>
            <a:ext cx="11522075" cy="431776"/>
          </a:xfrm>
          <a:prstGeom prst="round2SameRect">
            <a:avLst>
              <a:gd name="adj1" fmla="val 24970"/>
              <a:gd name="adj2" fmla="val 0"/>
            </a:avLst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437" y="2087959"/>
            <a:ext cx="5256584" cy="936104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>
            <a:lvl1pPr algn="l">
              <a:lnSpc>
                <a:spcPts val="3000"/>
              </a:lnSpc>
              <a:defRPr sz="3200" b="1">
                <a:solidFill>
                  <a:srgbClr val="E4052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437" y="3240087"/>
            <a:ext cx="5256584" cy="432048"/>
          </a:xfrm>
        </p:spPr>
        <p:txBody>
          <a:bodyPr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en-US" dirty="0"/>
          </a:p>
        </p:txBody>
      </p:sp>
      <p:pic>
        <p:nvPicPr>
          <p:cNvPr id="2055" name="Picture 7" descr="e:\Users\Studio Max\Desktop\ISBW content\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8" y="431775"/>
            <a:ext cx="3744416" cy="102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Users\Studio Max\Desktop\NCOI-15-04-ISBW-by-RVDA-0086x-flat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19" y="946559"/>
            <a:ext cx="5379902" cy="5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8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slide"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256-4067-4E1F-980B-B93A852AFF8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4A6D-DC97-4399-BF71-CB6C07338BD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32445" y="143743"/>
            <a:ext cx="9217024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 en beeld 1"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729" y="1439887"/>
            <a:ext cx="8353644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256-4067-4E1F-980B-B93A852AFF8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4A6D-DC97-4399-BF71-CB6C07338BD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32445" y="143743"/>
            <a:ext cx="9217024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 en beeld 2"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729" y="1439887"/>
            <a:ext cx="8641676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256-4067-4E1F-980B-B93A852AFF8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4A6D-DC97-4399-BF71-CB6C07338BD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32445" y="143743"/>
            <a:ext cx="9217024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 en beeld 3"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729" y="1439887"/>
            <a:ext cx="8137620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256-4067-4E1F-980B-B93A852AFF8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4A6D-DC97-4399-BF71-CB6C07338BD7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32445" y="143743"/>
            <a:ext cx="9217024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tekst en beeld 4"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31729" y="1439887"/>
            <a:ext cx="8281636" cy="460851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9256-4067-4E1F-980B-B93A852AFF8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4A6D-DC97-4399-BF71-CB6C07338BD7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ijdelijke aanduiding voor titel 1"/>
          <p:cNvSpPr>
            <a:spLocks noGrp="1"/>
          </p:cNvSpPr>
          <p:nvPr>
            <p:ph type="title" hasCustomPrompt="1"/>
          </p:nvPr>
        </p:nvSpPr>
        <p:spPr>
          <a:xfrm>
            <a:off x="432445" y="143743"/>
            <a:ext cx="9145016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CEBEC"/>
            </a:gs>
            <a:gs pos="100000">
              <a:srgbClr val="FBFBFB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nd hoek zelfde zijde rechthoek 26"/>
          <p:cNvSpPr/>
          <p:nvPr userDrawn="1"/>
        </p:nvSpPr>
        <p:spPr>
          <a:xfrm>
            <a:off x="0" y="6264287"/>
            <a:ext cx="11522075" cy="215888"/>
          </a:xfrm>
          <a:prstGeom prst="round2SameRect">
            <a:avLst>
              <a:gd name="adj1" fmla="val 24970"/>
              <a:gd name="adj2" fmla="val 0"/>
            </a:avLst>
          </a:prstGeom>
          <a:solidFill>
            <a:srgbClr val="E405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2445" y="143743"/>
            <a:ext cx="9217024" cy="936104"/>
          </a:xfrm>
          <a:prstGeom prst="rect">
            <a:avLst/>
          </a:prstGeom>
          <a:noFill/>
        </p:spPr>
        <p:txBody>
          <a:bodyPr vert="horz" lIns="91440" tIns="72000" rIns="91440" bIns="4572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31729" y="1439887"/>
            <a:ext cx="10815190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4493" y="6307015"/>
            <a:ext cx="792088" cy="1731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AF89256-4067-4E1F-980B-B93A852AFF87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36709" y="6264423"/>
            <a:ext cx="3648657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60437" y="6307069"/>
            <a:ext cx="504454" cy="1733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3EC34A6D-DC97-4399-BF71-CB6C07338BD7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25" name="Picture 7" descr="e:\Users\Studio Max\Desktop\ISBW content\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501" y="215751"/>
            <a:ext cx="1309418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16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rgbClr val="E4052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ts val="2000"/>
        </a:lnSpc>
        <a:spcBef>
          <a:spcPts val="900"/>
        </a:spcBef>
        <a:buClr>
          <a:srgbClr val="FF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ts val="2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2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Welkom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Seminar </a:t>
            </a:r>
            <a:r>
              <a:rPr lang="nl-NL" dirty="0" err="1" smtClean="0"/>
              <a:t>Leading</a:t>
            </a:r>
            <a:r>
              <a:rPr lang="nl-NL" dirty="0" smtClean="0"/>
              <a:t> Change</a:t>
            </a:r>
          </a:p>
          <a:p>
            <a:r>
              <a:rPr lang="nl-NL" sz="2000" dirty="0" smtClean="0"/>
              <a:t>24 maart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7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Ons reptielenbrein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4693" y="1079847"/>
            <a:ext cx="61446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4733" y="1079847"/>
            <a:ext cx="5206484" cy="482552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Leiderschap volgens 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4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24733" y="1079847"/>
            <a:ext cx="5206484" cy="4825522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Leiderschap volgens ons</a:t>
            </a:r>
            <a:endParaRPr lang="nl-NL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37" b="50100"/>
          <a:stretch/>
        </p:blipFill>
        <p:spPr>
          <a:xfrm>
            <a:off x="5577839" y="1079847"/>
            <a:ext cx="2653377" cy="24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F. Kotter</a:t>
            </a:r>
            <a:endParaRPr lang="en-US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637" y="646530"/>
            <a:ext cx="6607571" cy="444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Thijs Homan</a:t>
            </a:r>
            <a:endParaRPr lang="en-US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l="10676" t="50001" r="49676" b="18263"/>
          <a:stretch/>
        </p:blipFill>
        <p:spPr>
          <a:xfrm>
            <a:off x="1296541" y="2008751"/>
            <a:ext cx="5040560" cy="3031536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417221" y="223197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“</a:t>
            </a:r>
            <a:r>
              <a:rPr lang="nl-NL" dirty="0" err="1"/>
              <a:t>C</a:t>
            </a:r>
            <a:r>
              <a:rPr lang="nl-NL" dirty="0" err="1" smtClean="0"/>
              <a:t>onnected</a:t>
            </a:r>
            <a:r>
              <a:rPr lang="nl-NL" dirty="0" smtClean="0"/>
              <a:t> </a:t>
            </a:r>
            <a:r>
              <a:rPr lang="nl-NL" dirty="0" err="1" smtClean="0"/>
              <a:t>leadership</a:t>
            </a:r>
            <a:r>
              <a:rPr lang="nl-NL" dirty="0" smtClean="0"/>
              <a:t>”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51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40557" y="2592015"/>
            <a:ext cx="10945216" cy="936104"/>
          </a:xfrm>
        </p:spPr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loopt</a:t>
            </a:r>
            <a:r>
              <a:rPr lang="en-US" dirty="0" smtClean="0"/>
              <a:t> u </a:t>
            </a:r>
            <a:r>
              <a:rPr lang="en-US" dirty="0" err="1" smtClean="0"/>
              <a:t>tegenaan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het </a:t>
            </a:r>
            <a:r>
              <a:rPr lang="en-US" dirty="0" err="1" smtClean="0"/>
              <a:t>invoeren</a:t>
            </a:r>
            <a:r>
              <a:rPr lang="en-US" dirty="0" smtClean="0"/>
              <a:t> van </a:t>
            </a:r>
            <a:r>
              <a:rPr lang="en-US" dirty="0" err="1" smtClean="0"/>
              <a:t>veranderingen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Weerstand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/>
              <a:t>W</a:t>
            </a:r>
            <a:r>
              <a:rPr lang="en-US" dirty="0" err="1" smtClean="0"/>
              <a:t>anneer</a:t>
            </a:r>
            <a:r>
              <a:rPr lang="en-US" dirty="0" smtClean="0"/>
              <a:t> </a:t>
            </a:r>
            <a:r>
              <a:rPr lang="en-US" dirty="0"/>
              <a:t>mensen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eigenaar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meestal</a:t>
            </a:r>
            <a:r>
              <a:rPr lang="en-US" dirty="0"/>
              <a:t> op </a:t>
            </a:r>
            <a:r>
              <a:rPr lang="en-US" dirty="0" err="1"/>
              <a:t>tegen</a:t>
            </a:r>
            <a:r>
              <a:rPr lang="en-US" dirty="0"/>
              <a:t>, </a:t>
            </a:r>
            <a:r>
              <a:rPr lang="en-US" dirty="0" err="1"/>
              <a:t>zelfs</a:t>
            </a:r>
            <a:r>
              <a:rPr lang="en-US" dirty="0"/>
              <a:t> </a:t>
            </a:r>
            <a:r>
              <a:rPr lang="en-US" dirty="0" err="1"/>
              <a:t>wanneer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het </a:t>
            </a:r>
            <a:r>
              <a:rPr lang="en-US" dirty="0" err="1"/>
              <a:t>beste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smtClean="0"/>
              <a:t>is!”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/>
              <a:t>houden</a:t>
            </a:r>
            <a:r>
              <a:rPr lang="en-US" dirty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/>
              <a:t>van het </a:t>
            </a:r>
            <a:r>
              <a:rPr lang="en-US" dirty="0" err="1"/>
              <a:t>idee</a:t>
            </a:r>
            <a:r>
              <a:rPr lang="en-US" dirty="0"/>
              <a:t> </a:t>
            </a:r>
            <a:r>
              <a:rPr lang="en-US" dirty="0" err="1"/>
              <a:t>gemanipuleerd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of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pion in het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voelen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Verstandige</a:t>
            </a:r>
            <a:r>
              <a:rPr lang="en-US" dirty="0" smtClean="0"/>
              <a:t> </a:t>
            </a:r>
            <a:r>
              <a:rPr lang="en-US" dirty="0" err="1"/>
              <a:t>leiders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 </a:t>
            </a:r>
            <a:r>
              <a:rPr lang="en-US" dirty="0" err="1"/>
              <a:t>hun</a:t>
            </a:r>
            <a:r>
              <a:rPr lang="en-US" dirty="0"/>
              <a:t> team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ruimte</a:t>
            </a:r>
            <a:r>
              <a:rPr lang="en-US" dirty="0" smtClean="0"/>
              <a:t> </a:t>
            </a:r>
            <a:r>
              <a:rPr lang="en-US" dirty="0" err="1"/>
              <a:t>voor</a:t>
            </a:r>
            <a:r>
              <a:rPr lang="en-US" dirty="0"/>
              <a:t> input en </a:t>
            </a:r>
            <a:r>
              <a:rPr lang="en-US" dirty="0" err="1"/>
              <a:t>laten</a:t>
            </a:r>
            <a:r>
              <a:rPr lang="en-US" dirty="0"/>
              <a:t> hen </a:t>
            </a:r>
            <a:r>
              <a:rPr lang="en-US" dirty="0" err="1"/>
              <a:t>deelhebben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/>
              <a:t>het </a:t>
            </a:r>
            <a:r>
              <a:rPr lang="en-US" dirty="0" err="1"/>
              <a:t>veranderproces</a:t>
            </a:r>
            <a:r>
              <a:rPr lang="en-US" dirty="0"/>
              <a:t>.”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997" y="3240089"/>
            <a:ext cx="3120628" cy="220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4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>
            <a:grpSpLocks noChangeAspect="1"/>
          </p:cNvGrpSpPr>
          <p:nvPr/>
        </p:nvGrpSpPr>
        <p:grpSpPr>
          <a:xfrm>
            <a:off x="2952725" y="1367879"/>
            <a:ext cx="5256584" cy="4638162"/>
            <a:chOff x="2520677" y="1943943"/>
            <a:chExt cx="3672408" cy="3240360"/>
          </a:xfrm>
        </p:grpSpPr>
        <p:sp>
          <p:nvSpPr>
            <p:cNvPr id="6" name="Ovaal 5"/>
            <p:cNvSpPr/>
            <p:nvPr/>
          </p:nvSpPr>
          <p:spPr>
            <a:xfrm>
              <a:off x="3312765" y="3168079"/>
              <a:ext cx="2088232" cy="20162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nl-NL" dirty="0" err="1" smtClean="0">
                  <a:solidFill>
                    <a:schemeClr val="tx1"/>
                  </a:solidFill>
                </a:rPr>
                <a:t>Omgevings</a:t>
              </a:r>
              <a:r>
                <a:rPr lang="nl-NL" dirty="0" smtClean="0">
                  <a:solidFill>
                    <a:schemeClr val="tx1"/>
                  </a:solidFill>
                </a:rPr>
                <a:t> bewustzijn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4" name="Ovaal 3"/>
            <p:cNvSpPr/>
            <p:nvPr/>
          </p:nvSpPr>
          <p:spPr>
            <a:xfrm>
              <a:off x="2520677" y="1943943"/>
              <a:ext cx="2088232" cy="20162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>
                  <a:solidFill>
                    <a:schemeClr val="tx1"/>
                  </a:solidFill>
                </a:rPr>
                <a:t>Kennis van verander</a:t>
              </a:r>
            </a:p>
            <a:p>
              <a:pPr algn="ctr"/>
              <a:r>
                <a:rPr lang="nl-NL" dirty="0" smtClean="0">
                  <a:solidFill>
                    <a:schemeClr val="tx1"/>
                  </a:solidFill>
                </a:rPr>
                <a:t>processen</a:t>
              </a:r>
              <a:endParaRPr lang="nl-NL" dirty="0">
                <a:solidFill>
                  <a:schemeClr val="tx1"/>
                </a:solidFill>
              </a:endParaRPr>
            </a:p>
          </p:txBody>
        </p:sp>
        <p:sp>
          <p:nvSpPr>
            <p:cNvPr id="5" name="Ovaal 4"/>
            <p:cNvSpPr/>
            <p:nvPr/>
          </p:nvSpPr>
          <p:spPr>
            <a:xfrm>
              <a:off x="4104853" y="1943943"/>
              <a:ext cx="2088232" cy="201622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 smtClean="0">
                  <a:solidFill>
                    <a:schemeClr val="tx1"/>
                  </a:solidFill>
                </a:rPr>
                <a:t>Zelfkennis</a:t>
              </a:r>
              <a:endParaRPr lang="nl-NL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Ovaal 7"/>
          <p:cNvSpPr/>
          <p:nvPr/>
        </p:nvSpPr>
        <p:spPr>
          <a:xfrm>
            <a:off x="1410265" y="2393012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Theorie rondom verandering</a:t>
            </a:r>
            <a:endParaRPr lang="nl-NL" sz="1000" b="1" dirty="0"/>
          </a:p>
        </p:txBody>
      </p:sp>
      <p:sp>
        <p:nvSpPr>
          <p:cNvPr id="9" name="Ovaal 8"/>
          <p:cNvSpPr/>
          <p:nvPr/>
        </p:nvSpPr>
        <p:spPr>
          <a:xfrm>
            <a:off x="2707513" y="71735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Hoe reageren mensen</a:t>
            </a:r>
            <a:endParaRPr lang="nl-NL" sz="1000" b="1" dirty="0"/>
          </a:p>
        </p:txBody>
      </p:sp>
      <p:sp>
        <p:nvSpPr>
          <p:cNvPr id="10" name="Ovaal 9"/>
          <p:cNvSpPr/>
          <p:nvPr/>
        </p:nvSpPr>
        <p:spPr>
          <a:xfrm>
            <a:off x="7157273" y="4709897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Hoe sensitief ben ik</a:t>
            </a:r>
            <a:endParaRPr lang="nl-NL" sz="1000" b="1" dirty="0"/>
          </a:p>
        </p:txBody>
      </p:sp>
      <p:sp>
        <p:nvSpPr>
          <p:cNvPr id="11" name="Ovaal 10"/>
          <p:cNvSpPr/>
          <p:nvPr/>
        </p:nvSpPr>
        <p:spPr>
          <a:xfrm>
            <a:off x="2707513" y="4714290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Wat is het krachten veld</a:t>
            </a:r>
            <a:endParaRPr lang="nl-NL" sz="1000" b="1" dirty="0"/>
          </a:p>
        </p:txBody>
      </p:sp>
      <p:sp>
        <p:nvSpPr>
          <p:cNvPr id="12" name="Ovaal 11"/>
          <p:cNvSpPr/>
          <p:nvPr/>
        </p:nvSpPr>
        <p:spPr>
          <a:xfrm>
            <a:off x="8454521" y="2393012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Wat is mijn stijl van leiding geven</a:t>
            </a:r>
            <a:endParaRPr lang="nl-NL" sz="1000" b="1" dirty="0"/>
          </a:p>
        </p:txBody>
      </p:sp>
      <p:sp>
        <p:nvSpPr>
          <p:cNvPr id="13" name="Ovaal 12"/>
          <p:cNvSpPr/>
          <p:nvPr/>
        </p:nvSpPr>
        <p:spPr>
          <a:xfrm>
            <a:off x="7157273" y="71735"/>
            <a:ext cx="1297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b="1" dirty="0" smtClean="0"/>
              <a:t>Hoe reageer ik op weerstand</a:t>
            </a:r>
            <a:endParaRPr lang="nl-NL" sz="1000" b="1" dirty="0"/>
          </a:p>
        </p:txBody>
      </p:sp>
    </p:spTree>
    <p:extLst>
      <p:ext uri="{BB962C8B-B14F-4D97-AF65-F5344CB8AC3E}">
        <p14:creationId xmlns:p14="http://schemas.microsoft.com/office/powerpoint/2010/main" val="30961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8909" y="2664023"/>
            <a:ext cx="9217024" cy="936104"/>
          </a:xfrm>
        </p:spPr>
        <p:txBody>
          <a:bodyPr/>
          <a:lstStyle/>
          <a:p>
            <a:r>
              <a:rPr lang="en-US" dirty="0" smtClean="0"/>
              <a:t>VRAGEN?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en-US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0" y="935831"/>
            <a:ext cx="11522075" cy="504056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/>
              <a:t/>
            </a:r>
            <a:br>
              <a:rPr lang="nl-NL" sz="1600" dirty="0"/>
            </a:br>
            <a:r>
              <a:rPr lang="nl-NL" sz="1400" dirty="0"/>
              <a:t>13.30-15.00 uur              Plenaire spreker: </a:t>
            </a:r>
            <a:r>
              <a:rPr lang="nl-NL" sz="1400" dirty="0" smtClean="0"/>
              <a:t>Verandermanagement door Dirk Bannenberg</a:t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15.00-15.30 uur              </a:t>
            </a:r>
            <a:r>
              <a:rPr lang="nl-NL" sz="1400" dirty="0" smtClean="0"/>
              <a:t>Pauze</a:t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1: </a:t>
            </a:r>
            <a:r>
              <a:rPr lang="nl-NL" sz="1400" dirty="0" smtClean="0"/>
              <a:t>Stakeholdersmanagement ‘De logica van de irrationele gedachte’ door Noa van Saane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</a:t>
            </a:r>
            <a:r>
              <a:rPr lang="nl-NL" sz="1400" dirty="0"/>
              <a:t> </a:t>
            </a:r>
            <a:r>
              <a:rPr lang="nl-NL" sz="1400" dirty="0" smtClean="0"/>
              <a:t> </a:t>
            </a:r>
            <a:r>
              <a:rPr lang="nl-NL" sz="1400" i="1" dirty="0" smtClean="0"/>
              <a:t>Zaal 1.2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2:</a:t>
            </a:r>
            <a:r>
              <a:rPr lang="nl-NL" sz="1400" dirty="0"/>
              <a:t> </a:t>
            </a:r>
            <a:r>
              <a:rPr lang="nl-NL" sz="1400" dirty="0" smtClean="0"/>
              <a:t>Hoe richt je een changemanagementproject in?’ door Pier Rozema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  </a:t>
            </a:r>
            <a:r>
              <a:rPr lang="nl-NL" sz="1400" i="1" dirty="0" smtClean="0"/>
              <a:t>Zaal 1.4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3:</a:t>
            </a:r>
            <a:r>
              <a:rPr lang="nl-NL" sz="1400" dirty="0"/>
              <a:t> </a:t>
            </a:r>
            <a:r>
              <a:rPr lang="nl-NL" sz="1400" dirty="0" smtClean="0"/>
              <a:t>Hoe ga je als manager effectief om met verandering en wat voor impact heeft het op je 		                     medewerkers?’ door Sjoerd Slaa</a:t>
            </a:r>
          </a:p>
          <a:p>
            <a:pPr marL="0" indent="0">
              <a:buNone/>
            </a:pPr>
            <a:r>
              <a:rPr lang="nl-NL" sz="1400" dirty="0"/>
              <a:t> </a:t>
            </a:r>
            <a:r>
              <a:rPr lang="nl-NL" sz="1400" dirty="0" smtClean="0"/>
              <a:t>                                    	  </a:t>
            </a:r>
            <a:r>
              <a:rPr lang="nl-NL" sz="1400" i="1" dirty="0" smtClean="0"/>
              <a:t>Zaal 1.3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17.00-18.00 uur              </a:t>
            </a:r>
            <a:r>
              <a:rPr lang="nl-NL" sz="1400" dirty="0" smtClean="0"/>
              <a:t>Borrel</a:t>
            </a:r>
          </a:p>
          <a:p>
            <a:pPr marL="0" indent="0" algn="r">
              <a:buNone/>
            </a:pPr>
            <a:endParaRPr lang="nl-NL" sz="1600" dirty="0"/>
          </a:p>
          <a:p>
            <a:pPr marL="0" indent="0" algn="ctr">
              <a:buNone/>
            </a:pPr>
            <a:r>
              <a:rPr lang="nl-NL" sz="1600" i="1" dirty="0" smtClean="0">
                <a:solidFill>
                  <a:schemeClr val="accent1"/>
                </a:solidFill>
              </a:rPr>
              <a:t>                                                                                               </a:t>
            </a:r>
            <a:endParaRPr lang="nl-NL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NL" sz="1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1600" i="1" dirty="0" smtClean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endParaRPr lang="nl-NL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7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en-US" dirty="0"/>
          </a:p>
        </p:txBody>
      </p:sp>
      <p:sp>
        <p:nvSpPr>
          <p:cNvPr id="5" name="Tijdelijke aanduiding voor inhoud 1"/>
          <p:cNvSpPr>
            <a:spLocks noGrp="1"/>
          </p:cNvSpPr>
          <p:nvPr>
            <p:ph idx="1"/>
          </p:nvPr>
        </p:nvSpPr>
        <p:spPr>
          <a:xfrm>
            <a:off x="0" y="935831"/>
            <a:ext cx="11522075" cy="5040560"/>
          </a:xfrm>
        </p:spPr>
        <p:txBody>
          <a:bodyPr/>
          <a:lstStyle/>
          <a:p>
            <a:pPr marL="0" indent="0">
              <a:buNone/>
            </a:pPr>
            <a:r>
              <a:rPr lang="nl-NL" sz="1600" dirty="0"/>
              <a:t/>
            </a:r>
            <a:br>
              <a:rPr lang="nl-NL" sz="1600" dirty="0"/>
            </a:br>
            <a:r>
              <a:rPr lang="nl-NL" sz="1400" dirty="0"/>
              <a:t>13.30-15.00 uur              Plenaire spreker: </a:t>
            </a:r>
            <a:r>
              <a:rPr lang="nl-NL" sz="1400" dirty="0" smtClean="0"/>
              <a:t>Verandermanagement door Dirk Bannenberg</a:t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15.00-15.30 uur              </a:t>
            </a:r>
            <a:r>
              <a:rPr lang="nl-NL" sz="1400" dirty="0" smtClean="0"/>
              <a:t>Pauze</a:t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1: </a:t>
            </a:r>
            <a:r>
              <a:rPr lang="nl-NL" sz="1400" dirty="0" smtClean="0"/>
              <a:t>Stakeholdersmanagement ‘De logica van de irrationele gedachte’ door Noa van Saane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</a:t>
            </a:r>
            <a:r>
              <a:rPr lang="nl-NL" sz="1400" dirty="0"/>
              <a:t> </a:t>
            </a:r>
            <a:r>
              <a:rPr lang="nl-NL" sz="1400" dirty="0" smtClean="0"/>
              <a:t> </a:t>
            </a:r>
            <a:r>
              <a:rPr lang="nl-NL" sz="1400" i="1" dirty="0" smtClean="0"/>
              <a:t>Zaal 1.2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2:</a:t>
            </a:r>
            <a:r>
              <a:rPr lang="nl-NL" sz="1400" dirty="0"/>
              <a:t> </a:t>
            </a:r>
            <a:r>
              <a:rPr lang="nl-NL" sz="1400" dirty="0" smtClean="0"/>
              <a:t>Hoe richt je een changemanagementproject in?’ door Pier Rozema</a:t>
            </a:r>
          </a:p>
          <a:p>
            <a:pPr marL="0" indent="0">
              <a:buNone/>
            </a:pPr>
            <a:r>
              <a:rPr lang="nl-NL" sz="1400" dirty="0"/>
              <a:t>	</a:t>
            </a:r>
            <a:r>
              <a:rPr lang="nl-NL" sz="1400" dirty="0" smtClean="0"/>
              <a:t>	  </a:t>
            </a:r>
            <a:r>
              <a:rPr lang="nl-NL" sz="1400" i="1" dirty="0" smtClean="0"/>
              <a:t>Zaal 1.4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15.30-17.00 uur              </a:t>
            </a:r>
            <a:r>
              <a:rPr lang="nl-NL" sz="1400" b="1" dirty="0"/>
              <a:t>Workshopkeuze 3:</a:t>
            </a:r>
            <a:r>
              <a:rPr lang="nl-NL" sz="1400" dirty="0"/>
              <a:t> </a:t>
            </a:r>
            <a:r>
              <a:rPr lang="nl-NL" sz="1400" dirty="0" smtClean="0"/>
              <a:t>Hoe ga je als manager effectief om met verandering en wat voor impact heeft het op je 		                     medewerkers?’ door Sjoerd Slaa</a:t>
            </a:r>
          </a:p>
          <a:p>
            <a:pPr marL="0" indent="0">
              <a:buNone/>
            </a:pPr>
            <a:r>
              <a:rPr lang="nl-NL" sz="1400" dirty="0"/>
              <a:t> </a:t>
            </a:r>
            <a:r>
              <a:rPr lang="nl-NL" sz="1400" dirty="0" smtClean="0"/>
              <a:t>                                    	  </a:t>
            </a:r>
            <a:r>
              <a:rPr lang="nl-NL" sz="1400" i="1" dirty="0" smtClean="0"/>
              <a:t>Zaal 1.3</a:t>
            </a:r>
            <a:r>
              <a:rPr lang="nl-NL" sz="1400" dirty="0" smtClean="0"/>
              <a:t/>
            </a:r>
            <a:br>
              <a:rPr lang="nl-NL" sz="1400" dirty="0" smtClean="0"/>
            </a:br>
            <a:r>
              <a:rPr lang="nl-NL" sz="1400" dirty="0"/>
              <a:t/>
            </a:r>
            <a:br>
              <a:rPr lang="nl-NL" sz="1400" dirty="0"/>
            </a:br>
            <a:r>
              <a:rPr lang="nl-NL" sz="1400" dirty="0"/>
              <a:t>17.00-18.00 uur              </a:t>
            </a:r>
            <a:r>
              <a:rPr lang="nl-NL" sz="1400" dirty="0" smtClean="0"/>
              <a:t>Borrel</a:t>
            </a:r>
          </a:p>
          <a:p>
            <a:pPr marL="0" indent="0" algn="r">
              <a:buNone/>
            </a:pPr>
            <a:endParaRPr lang="nl-NL" sz="1600" dirty="0"/>
          </a:p>
          <a:p>
            <a:pPr marL="0" indent="0" algn="ctr">
              <a:buNone/>
            </a:pPr>
            <a:r>
              <a:rPr lang="nl-NL" sz="1600" i="1" dirty="0" smtClean="0">
                <a:solidFill>
                  <a:schemeClr val="accent1"/>
                </a:solidFill>
              </a:rPr>
              <a:t>                                                                                               </a:t>
            </a:r>
            <a:endParaRPr lang="nl-NL" sz="16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nl-NL" sz="1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1600" i="1" dirty="0" smtClean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endParaRPr lang="nl-NL" sz="16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8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Leading CHANGE</a:t>
            </a:r>
            <a:endParaRPr lang="en-US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Dirk Bannenberg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Sinterklaas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de </a:t>
            </a:r>
            <a:r>
              <a:rPr lang="en-US" dirty="0" err="1" smtClean="0"/>
              <a:t>Speedboot</a:t>
            </a:r>
            <a:endParaRPr lang="en-US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067" y="1367879"/>
            <a:ext cx="5389194" cy="4041896"/>
          </a:xfrm>
          <a:prstGeom prst="rect">
            <a:avLst/>
          </a:prstGeom>
        </p:spPr>
      </p:pic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121"/>
          <a:stretch/>
        </p:blipFill>
        <p:spPr>
          <a:xfrm rot="20584498">
            <a:off x="3839853" y="2322997"/>
            <a:ext cx="1691429" cy="83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 </a:t>
            </a:r>
            <a:r>
              <a:rPr lang="en-US" dirty="0" err="1" smtClean="0"/>
              <a:t>kiest</a:t>
            </a:r>
            <a:r>
              <a:rPr lang="en-US" dirty="0" smtClean="0"/>
              <a:t> u?</a:t>
            </a:r>
            <a:endParaRPr lang="en-US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64196" y="2162710"/>
            <a:ext cx="1952625" cy="25908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4032845" y="329654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i="1" dirty="0" smtClean="0"/>
              <a:t>OF</a:t>
            </a:r>
            <a:endParaRPr lang="nl-NL" sz="4800" b="1" i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45013" y="2447999"/>
            <a:ext cx="2524478" cy="21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Vooruitgang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493" y="361570"/>
            <a:ext cx="8352928" cy="61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31729" y="1295871"/>
            <a:ext cx="8353644" cy="4608512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nl-NL" sz="3200" dirty="0" smtClean="0"/>
              <a:t>¾</a:t>
            </a:r>
            <a:br>
              <a:rPr lang="nl-NL" sz="3200" dirty="0" smtClean="0"/>
            </a:br>
            <a:endParaRPr lang="nl-NL" sz="3200" dirty="0"/>
          </a:p>
          <a:p>
            <a:pPr lvl="0">
              <a:lnSpc>
                <a:spcPct val="100000"/>
              </a:lnSpc>
            </a:pPr>
            <a:r>
              <a:rPr lang="nl-NL" sz="3200" dirty="0" smtClean="0"/>
              <a:t>50%</a:t>
            </a:r>
            <a:br>
              <a:rPr lang="nl-NL" sz="3200" dirty="0" smtClean="0"/>
            </a:br>
            <a:endParaRPr lang="nl-NL" sz="3200" dirty="0"/>
          </a:p>
          <a:p>
            <a:pPr lvl="0">
              <a:lnSpc>
                <a:spcPct val="100000"/>
              </a:lnSpc>
            </a:pPr>
            <a:r>
              <a:rPr lang="nl-NL" sz="3200" dirty="0" smtClean="0"/>
              <a:t>20-30%</a:t>
            </a:r>
            <a:br>
              <a:rPr lang="nl-NL" sz="3200" dirty="0" smtClean="0"/>
            </a:br>
            <a:endParaRPr lang="nl-NL" sz="3200" dirty="0"/>
          </a:p>
          <a:p>
            <a:pPr lvl="0">
              <a:lnSpc>
                <a:spcPct val="100000"/>
              </a:lnSpc>
            </a:pPr>
            <a:r>
              <a:rPr lang="nl-NL" sz="3200" dirty="0" smtClean="0"/>
              <a:t>20%</a:t>
            </a:r>
            <a:br>
              <a:rPr lang="nl-NL" sz="3200" dirty="0" smtClean="0"/>
            </a:br>
            <a:endParaRPr lang="nl-NL" sz="3200" dirty="0"/>
          </a:p>
          <a:p>
            <a:pPr lvl="0">
              <a:lnSpc>
                <a:spcPct val="100000"/>
              </a:lnSpc>
            </a:pPr>
            <a:r>
              <a:rPr lang="nl-NL" sz="3200" dirty="0" smtClean="0"/>
              <a:t>Miljarden</a:t>
            </a:r>
            <a:endParaRPr lang="nl-NL" sz="3200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Reality</a:t>
            </a:r>
            <a:r>
              <a:rPr lang="nl-NL" dirty="0" smtClean="0"/>
              <a:t> Check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46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kennis maken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6389" y="359767"/>
            <a:ext cx="2836155" cy="4032448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64493" y="2087959"/>
            <a:ext cx="31683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 smtClean="0">
                <a:latin typeface="+mj-lt"/>
                <a:ea typeface="+mj-ea"/>
                <a:cs typeface="+mj-cs"/>
              </a:rPr>
              <a:t>Unfreezing</a:t>
            </a:r>
            <a:endParaRPr lang="nl-NL" sz="3200" b="1" dirty="0"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endParaRPr lang="nl-NL" sz="3200" b="1" dirty="0"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 smtClean="0">
                <a:latin typeface="+mj-lt"/>
                <a:ea typeface="+mj-ea"/>
                <a:cs typeface="+mj-cs"/>
              </a:rPr>
              <a:t>Moving</a:t>
            </a:r>
            <a:r>
              <a:rPr lang="nl-NL" sz="3200" b="1" dirty="0" smtClean="0">
                <a:latin typeface="+mj-lt"/>
                <a:ea typeface="+mj-ea"/>
                <a:cs typeface="+mj-cs"/>
              </a:rPr>
              <a:t> </a:t>
            </a:r>
            <a:endParaRPr lang="nl-NL" sz="3200" b="1" dirty="0"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endParaRPr lang="nl-NL" sz="3200" b="1" dirty="0">
              <a:latin typeface="+mj-lt"/>
              <a:ea typeface="+mj-ea"/>
              <a:cs typeface="+mj-cs"/>
            </a:endParaRPr>
          </a:p>
          <a:p>
            <a:pPr marL="342900" indent="-342900">
              <a:buAutoNum type="arabicPeriod"/>
            </a:pPr>
            <a:r>
              <a:rPr lang="nl-NL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nl-NL" sz="3200" b="1" dirty="0" err="1" smtClean="0">
                <a:latin typeface="+mj-lt"/>
                <a:ea typeface="+mj-ea"/>
                <a:cs typeface="+mj-cs"/>
              </a:rPr>
              <a:t>Freezing</a:t>
            </a:r>
            <a:r>
              <a:rPr lang="nl-NL" sz="3200" b="1" dirty="0" smtClean="0">
                <a:latin typeface="+mj-lt"/>
                <a:ea typeface="+mj-ea"/>
                <a:cs typeface="+mj-cs"/>
              </a:rPr>
              <a:t> </a:t>
            </a:r>
            <a:endParaRPr lang="nl-NL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905053" y="4752255"/>
            <a:ext cx="283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rgbClr val="E40521"/>
                </a:solidFill>
                <a:latin typeface="+mj-lt"/>
                <a:ea typeface="+mj-ea"/>
                <a:cs typeface="+mj-cs"/>
              </a:rPr>
              <a:t>Kurt Lewin</a:t>
            </a:r>
          </a:p>
        </p:txBody>
      </p:sp>
    </p:spTree>
    <p:extLst>
      <p:ext uri="{BB962C8B-B14F-4D97-AF65-F5344CB8AC3E}">
        <p14:creationId xmlns:p14="http://schemas.microsoft.com/office/powerpoint/2010/main" val="27225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4693" y="1259865"/>
            <a:ext cx="4824536" cy="3996445"/>
          </a:xfrm>
          <a:prstGeom prst="rect">
            <a:avLst/>
          </a:prstGeom>
        </p:spPr>
      </p:pic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432445" y="143743"/>
            <a:ext cx="9217024" cy="936104"/>
          </a:xfrm>
        </p:spPr>
        <p:txBody>
          <a:bodyPr/>
          <a:lstStyle/>
          <a:p>
            <a:pPr algn="ctr"/>
            <a:r>
              <a:rPr lang="nl-NL" dirty="0" smtClean="0"/>
              <a:t>Omgaan met verandering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1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del">
  <a:themeElements>
    <a:clrScheme name="ISBW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E40521"/>
      </a:accent1>
      <a:accent2>
        <a:srgbClr val="000000"/>
      </a:accent2>
      <a:accent3>
        <a:srgbClr val="FB334B"/>
      </a:accent3>
      <a:accent4>
        <a:srgbClr val="7F7F7F"/>
      </a:accent4>
      <a:accent5>
        <a:srgbClr val="BFBFBF"/>
      </a:accent5>
      <a:accent6>
        <a:srgbClr val="E5E5E5"/>
      </a:accent6>
      <a:hlink>
        <a:srgbClr val="000000"/>
      </a:hlink>
      <a:folHlink>
        <a:srgbClr val="000000"/>
      </a:folHlink>
    </a:clrScheme>
    <a:fontScheme name="ISB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91BD575C33F499C986BCEDDE3F9D3" ma:contentTypeVersion="0" ma:contentTypeDescription="Een nieuw document maken." ma:contentTypeScope="" ma:versionID="b705a1d3c76c633a358facb673a3534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7cecf4ecd6e85edb2c96e2c007d3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201E51-5307-4B56-806A-C17081ADEB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A86F4-DA9F-436F-97DB-DE2C843D2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D0164E-18E5-45AE-ADB2-AF949EE82F01}">
  <ds:schemaRefs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171</Words>
  <Application>Microsoft Office PowerPoint</Application>
  <PresentationFormat>Aangepast</PresentationFormat>
  <Paragraphs>68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Diamodel</vt:lpstr>
      <vt:lpstr>Welkom</vt:lpstr>
      <vt:lpstr>Programma</vt:lpstr>
      <vt:lpstr>Leading CHANGE</vt:lpstr>
      <vt:lpstr>Sinterklaas en de Speedboot</vt:lpstr>
      <vt:lpstr>Wat kiest u?</vt:lpstr>
      <vt:lpstr>Vooruitgang</vt:lpstr>
      <vt:lpstr>Reality Check</vt:lpstr>
      <vt:lpstr>Even kennis maken</vt:lpstr>
      <vt:lpstr>Omgaan met verandering</vt:lpstr>
      <vt:lpstr>Ons reptielenbrein</vt:lpstr>
      <vt:lpstr>Leiderschap volgens ons</vt:lpstr>
      <vt:lpstr>Leiderschap volgens ons</vt:lpstr>
      <vt:lpstr>John F. Kotter</vt:lpstr>
      <vt:lpstr>Thijs Homan</vt:lpstr>
      <vt:lpstr>Waar loopt u tegenaan bij het invoeren van veranderingen?</vt:lpstr>
      <vt:lpstr>Weerstand</vt:lpstr>
      <vt:lpstr>PowerPoint-presentatie</vt:lpstr>
      <vt:lpstr>VRAGEN?</vt:lpstr>
      <vt:lpstr>Programma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Studio Max</dc:creator>
  <cp:lastModifiedBy>Marjolein van Bergeijk</cp:lastModifiedBy>
  <cp:revision>81</cp:revision>
  <dcterms:created xsi:type="dcterms:W3CDTF">2015-07-02T22:50:49Z</dcterms:created>
  <dcterms:modified xsi:type="dcterms:W3CDTF">2018-07-17T17:48:59Z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0x0101007BD91BD575C33F499C986BCEDDE3F9D3</vt:lpwstr>
  </property>
</Properties>
</file>